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322" r:id="rId3"/>
    <p:sldId id="323" r:id="rId4"/>
    <p:sldId id="337" r:id="rId5"/>
    <p:sldId id="324" r:id="rId6"/>
    <p:sldId id="325" r:id="rId7"/>
    <p:sldId id="339" r:id="rId8"/>
    <p:sldId id="334" r:id="rId9"/>
    <p:sldId id="338" r:id="rId10"/>
    <p:sldId id="33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2898" y="-10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13.05.2017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1200" b="1" dirty="0" smtClean="0"/>
          </a:p>
          <a:p>
            <a:pPr marL="0" indent="0" algn="ctr">
              <a:buNone/>
            </a:pPr>
            <a:r>
              <a:rPr lang="uk-UA" sz="4800" b="1" i="1" dirty="0" smtClean="0"/>
              <a:t>МОДУЛЬ </a:t>
            </a:r>
            <a:r>
              <a:rPr lang="uk-UA" sz="4800" b="1" i="1" dirty="0"/>
              <a:t>1, ТЕМА 2</a:t>
            </a:r>
            <a:endParaRPr lang="uk-UA" sz="4800" i="1" dirty="0"/>
          </a:p>
          <a:p>
            <a:pPr marL="0" indent="0" algn="ctr">
              <a:buNone/>
            </a:pPr>
            <a:r>
              <a:rPr lang="uk-UA" sz="6000" b="1" dirty="0"/>
              <a:t>ПИТАННЯ ДЛЯ </a:t>
            </a:r>
            <a:r>
              <a:rPr lang="uk-UA" sz="6000" b="1" dirty="0" smtClean="0"/>
              <a:t>ЕКСПРЕС-ОПИТУВАННЯ</a:t>
            </a:r>
            <a:endParaRPr lang="ru-RU" sz="5400" b="1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4800" b="1" dirty="0" smtClean="0"/>
              <a:t>D</a:t>
            </a:r>
            <a:r>
              <a:rPr lang="en-US" sz="4800" b="1" dirty="0" smtClean="0"/>
              <a:t>.</a:t>
            </a:r>
            <a:r>
              <a:rPr lang="en-US" sz="4800" dirty="0" smtClean="0"/>
              <a:t> </a:t>
            </a:r>
            <a:r>
              <a:rPr lang="uk-UA" sz="4800" dirty="0" smtClean="0"/>
              <a:t>Повинен </a:t>
            </a:r>
            <a:r>
              <a:rPr lang="uk-UA" sz="4800" dirty="0"/>
              <a:t>декларувати, якщо їх вартість перевищує </a:t>
            </a:r>
            <a:r>
              <a:rPr lang="uk-UA" sz="4800" dirty="0" smtClean="0"/>
              <a:t>6890 </a:t>
            </a:r>
            <a:r>
              <a:rPr lang="uk-UA" sz="4800" dirty="0"/>
              <a:t>грн</a:t>
            </a:r>
            <a:r>
              <a:rPr lang="uk-UA" sz="4800" dirty="0" smtClean="0"/>
              <a:t>.</a:t>
            </a:r>
          </a:p>
          <a:p>
            <a:pPr marL="0" indent="0">
              <a:buNone/>
            </a:pPr>
            <a:r>
              <a:rPr lang="ru-RU" sz="4800" dirty="0"/>
              <a:t>пункт 7 </a:t>
            </a:r>
            <a:r>
              <a:rPr lang="uk-UA" sz="4800" dirty="0" smtClean="0"/>
              <a:t>частини першої статті </a:t>
            </a:r>
            <a:r>
              <a:rPr lang="ru-RU" sz="4800" dirty="0" smtClean="0"/>
              <a:t>46 </a:t>
            </a:r>
            <a:r>
              <a:rPr lang="uk-UA" sz="4800" dirty="0" smtClean="0"/>
              <a:t>Закону «Про </a:t>
            </a:r>
            <a:r>
              <a:rPr lang="uk-UA" sz="4800" smtClean="0"/>
              <a:t>запобігання корупції». </a:t>
            </a:r>
            <a:endParaRPr lang="uk-UA" sz="4800" dirty="0"/>
          </a:p>
          <a:p>
            <a:pPr marL="0" indent="0" algn="ctr">
              <a:buNone/>
            </a:pPr>
            <a:r>
              <a:rPr lang="ru-RU" sz="4800" i="1" dirty="0"/>
              <a:t> </a:t>
            </a:r>
            <a:endParaRPr lang="ru-RU" sz="4500" b="1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889833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947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sz="4000" b="1" dirty="0" smtClean="0"/>
              <a:t>1.    </a:t>
            </a:r>
            <a:r>
              <a:rPr lang="uk-UA" sz="4000" dirty="0" smtClean="0"/>
              <a:t>Жінка-суддя на 8 березня 2017 року отримала від члена сім</a:t>
            </a:r>
            <a:r>
              <a:rPr lang="en-US" sz="4000" dirty="0" smtClean="0"/>
              <a:t>’</a:t>
            </a:r>
            <a:r>
              <a:rPr lang="uk-UA" sz="4000" dirty="0" smtClean="0"/>
              <a:t>ї  подарунок вартістю 87000 грн.</a:t>
            </a:r>
            <a:endParaRPr lang="uk-UA" sz="4000" dirty="0"/>
          </a:p>
          <a:p>
            <a:pPr marL="0" indent="0">
              <a:buNone/>
            </a:pPr>
            <a:r>
              <a:rPr lang="uk-UA" sz="4000" b="1" i="1" dirty="0" smtClean="0"/>
              <a:t>         Питання</a:t>
            </a:r>
            <a:r>
              <a:rPr lang="uk-UA" sz="4000" b="1" i="1" dirty="0"/>
              <a:t>:</a:t>
            </a:r>
            <a:endParaRPr lang="uk-UA" sz="4000" dirty="0"/>
          </a:p>
          <a:p>
            <a:pPr marL="0" indent="0">
              <a:buNone/>
            </a:pPr>
            <a:r>
              <a:rPr lang="uk-UA" sz="4000" dirty="0" smtClean="0"/>
              <a:t>Чи  повинна суддя повідомити про це відповідні органи та у який строк?</a:t>
            </a:r>
            <a:endParaRPr lang="uk-UA" sz="40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9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46805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4200" b="1" i="1" dirty="0"/>
              <a:t>Варіанти відповідей</a:t>
            </a:r>
            <a:r>
              <a:rPr lang="uk-UA" sz="4200" b="1" i="1" dirty="0" smtClean="0"/>
              <a:t>:</a:t>
            </a:r>
            <a:endParaRPr lang="uk-UA" sz="11300" dirty="0" smtClean="0"/>
          </a:p>
          <a:p>
            <a:pPr marL="0" indent="0">
              <a:buNone/>
            </a:pPr>
            <a:r>
              <a:rPr lang="en-US" sz="3900" b="1" dirty="0" smtClean="0"/>
              <a:t>A. </a:t>
            </a:r>
            <a:r>
              <a:rPr lang="uk-UA" sz="3900" b="1" dirty="0" smtClean="0"/>
              <a:t> </a:t>
            </a:r>
            <a:r>
              <a:rPr lang="uk-UA" sz="3900" dirty="0" smtClean="0"/>
              <a:t>Не повинна, достатньо зазначити про це у      е-декларації.</a:t>
            </a:r>
            <a:endParaRPr lang="uk-UA" sz="3900" dirty="0"/>
          </a:p>
          <a:p>
            <a:pPr marL="0" indent="0">
              <a:buNone/>
            </a:pPr>
            <a:r>
              <a:rPr lang="en-US" sz="3900" b="1" dirty="0" smtClean="0"/>
              <a:t>B. </a:t>
            </a:r>
            <a:r>
              <a:rPr lang="uk-UA" sz="3900" b="1" dirty="0" smtClean="0"/>
              <a:t> </a:t>
            </a:r>
            <a:r>
              <a:rPr lang="uk-UA" sz="3900" dirty="0" smtClean="0"/>
              <a:t>Повинна повідомити НАБУ у </a:t>
            </a:r>
            <a:r>
              <a:rPr lang="uk-UA" sz="3900" dirty="0"/>
              <a:t>строк до кінця </a:t>
            </a:r>
            <a:r>
              <a:rPr lang="uk-UA" sz="3900" dirty="0" smtClean="0"/>
              <a:t>2017 року. </a:t>
            </a:r>
            <a:endParaRPr lang="uk-UA" sz="3900" dirty="0"/>
          </a:p>
          <a:p>
            <a:pPr marL="0" lvl="0" indent="0">
              <a:buNone/>
            </a:pPr>
            <a:r>
              <a:rPr lang="en-US" sz="3900" b="1" dirty="0" smtClean="0"/>
              <a:t>C. </a:t>
            </a:r>
            <a:r>
              <a:rPr lang="uk-UA" sz="3900" b="1" dirty="0" smtClean="0"/>
              <a:t> </a:t>
            </a:r>
            <a:r>
              <a:rPr lang="uk-UA" sz="3900" dirty="0" smtClean="0"/>
              <a:t>Повинна повідомити податкові органи </a:t>
            </a:r>
            <a:r>
              <a:rPr lang="uk-UA" sz="3900" dirty="0"/>
              <a:t>за місцем реєстрації у строк до 1 травня року, наступного за звітним роком.</a:t>
            </a:r>
          </a:p>
          <a:p>
            <a:pPr marL="0" lvl="0" indent="0">
              <a:buNone/>
            </a:pPr>
            <a:r>
              <a:rPr lang="en-US" sz="3900" b="1" dirty="0" smtClean="0"/>
              <a:t>D.</a:t>
            </a:r>
            <a:r>
              <a:rPr lang="uk-UA" sz="3900" dirty="0" smtClean="0"/>
              <a:t>  Повинна повідомити НАЗК протягом 10 днів з моменту отримання подарунка.</a:t>
            </a:r>
            <a:endParaRPr lang="uk-UA" sz="3900" dirty="0"/>
          </a:p>
          <a:p>
            <a:endParaRPr lang="uk-UA" sz="24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93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200" b="1" i="1" dirty="0" smtClean="0"/>
              <a:t>Правильна відповідь:</a:t>
            </a:r>
            <a:endParaRPr lang="uk-UA" sz="11300" dirty="0" smtClean="0"/>
          </a:p>
          <a:p>
            <a:pPr marL="0" indent="0">
              <a:buNone/>
            </a:pPr>
            <a:r>
              <a:rPr lang="en-US" sz="3900" b="1" dirty="0" smtClean="0"/>
              <a:t>D</a:t>
            </a:r>
            <a:r>
              <a:rPr lang="en-US" sz="3900" b="1" dirty="0" smtClean="0"/>
              <a:t>.</a:t>
            </a:r>
            <a:r>
              <a:rPr lang="uk-UA" sz="3900" dirty="0" smtClean="0"/>
              <a:t>  Повинна повідомити НАЗК протягом 10 днів з моменту отримання </a:t>
            </a:r>
            <a:r>
              <a:rPr lang="uk-UA" sz="3900" dirty="0" smtClean="0"/>
              <a:t>подарунка (ст. 52 Закону «Про запобігання корупції»). </a:t>
            </a:r>
            <a:endParaRPr lang="uk-UA" sz="3900" dirty="0"/>
          </a:p>
          <a:p>
            <a:endParaRPr lang="uk-UA" sz="24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36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536504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uk-UA" dirty="0" smtClean="0"/>
              <a:t>Суддею </a:t>
            </a:r>
            <a:r>
              <a:rPr lang="uk-UA" dirty="0"/>
              <a:t>на підставі генеральної довіреності продано іншій особі автомобіль, який належав йому на праві власності. Зазначене майно використовується іншою особою у власних цілях тривалий час (більше </a:t>
            </a:r>
            <a:r>
              <a:rPr lang="uk-UA" dirty="0" smtClean="0"/>
              <a:t>2,5 </a:t>
            </a:r>
            <a:r>
              <a:rPr lang="uk-UA" dirty="0"/>
              <a:t>років</a:t>
            </a:r>
            <a:r>
              <a:rPr lang="uk-UA" dirty="0" smtClean="0"/>
              <a:t>).</a:t>
            </a:r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r>
              <a:rPr lang="uk-UA" b="1" i="1" dirty="0" smtClean="0"/>
              <a:t>         Питання</a:t>
            </a:r>
            <a:r>
              <a:rPr lang="uk-UA" b="1" i="1" dirty="0"/>
              <a:t>:</a:t>
            </a:r>
            <a:endParaRPr lang="uk-UA" dirty="0"/>
          </a:p>
          <a:p>
            <a:pPr lvl="0"/>
            <a:r>
              <a:rPr lang="uk-UA" dirty="0"/>
              <a:t>Чи підлягає декларуванню зазначене </a:t>
            </a:r>
            <a:r>
              <a:rPr lang="uk-UA" dirty="0" smtClean="0"/>
              <a:t>майно?</a:t>
            </a:r>
            <a:endParaRPr lang="uk-UA" dirty="0"/>
          </a:p>
          <a:p>
            <a:pPr marL="0" indent="0">
              <a:buNone/>
            </a:pPr>
            <a:endParaRPr lang="uk-UA" sz="28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64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6805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3500" b="1" i="1" dirty="0"/>
              <a:t>Варіанти відповідей:</a:t>
            </a:r>
            <a:endParaRPr lang="uk-UA" sz="3500" dirty="0"/>
          </a:p>
          <a:p>
            <a:pPr marL="0" indent="0">
              <a:buNone/>
            </a:pPr>
            <a:r>
              <a:rPr lang="en-US" sz="2800" b="1" dirty="0" smtClean="0"/>
              <a:t>A. </a:t>
            </a:r>
            <a:r>
              <a:rPr lang="ru-RU" sz="2800" b="1" dirty="0" smtClean="0"/>
              <a:t> </a:t>
            </a:r>
            <a:r>
              <a:rPr lang="uk-UA" dirty="0" smtClean="0"/>
              <a:t>Підлягає </a:t>
            </a:r>
            <a:r>
              <a:rPr lang="uk-UA" dirty="0"/>
              <a:t>декларуванню, якщо майно перебуває у розпорядженні іншої особи більше </a:t>
            </a:r>
            <a:r>
              <a:rPr lang="uk-UA" dirty="0" smtClean="0"/>
              <a:t>3 </a:t>
            </a:r>
            <a:r>
              <a:rPr lang="uk-UA" dirty="0"/>
              <a:t>років.</a:t>
            </a:r>
          </a:p>
          <a:p>
            <a:pPr marL="0" indent="0">
              <a:buNone/>
            </a:pPr>
            <a:r>
              <a:rPr lang="uk-UA" b="1" dirty="0" smtClean="0"/>
              <a:t>В.  </a:t>
            </a:r>
            <a:r>
              <a:rPr lang="uk-UA" dirty="0" smtClean="0"/>
              <a:t>Підлягає </a:t>
            </a:r>
            <a:r>
              <a:rPr lang="uk-UA" dirty="0"/>
              <a:t>декларуванню, якщо його вартість перевищує 250 </a:t>
            </a:r>
            <a:r>
              <a:rPr lang="uk-UA" dirty="0" smtClean="0"/>
              <a:t>прожиткових мінімумів.</a:t>
            </a:r>
            <a:endParaRPr lang="uk-UA" dirty="0"/>
          </a:p>
          <a:p>
            <a:pPr marL="0" lvl="0" indent="0">
              <a:buNone/>
            </a:pPr>
            <a:r>
              <a:rPr lang="uk-UA" b="1" dirty="0" smtClean="0"/>
              <a:t>С.  </a:t>
            </a:r>
            <a:r>
              <a:rPr lang="uk-UA" dirty="0" smtClean="0"/>
              <a:t>Підлягає </a:t>
            </a:r>
            <a:r>
              <a:rPr lang="uk-UA" dirty="0"/>
              <a:t>декларуванню на весь час, доки це майно перебуває в його власності.</a:t>
            </a:r>
          </a:p>
          <a:p>
            <a:pPr marL="0" lvl="0" indent="0">
              <a:buNone/>
            </a:pPr>
            <a:r>
              <a:rPr lang="en-US" b="1" dirty="0" smtClean="0"/>
              <a:t>D.</a:t>
            </a:r>
            <a:r>
              <a:rPr lang="en-US" dirty="0" smtClean="0"/>
              <a:t>  </a:t>
            </a:r>
            <a:r>
              <a:rPr lang="uk-UA" dirty="0" smtClean="0"/>
              <a:t>Не </a:t>
            </a:r>
            <a:r>
              <a:rPr lang="uk-UA" dirty="0"/>
              <a:t>підлягає декларуванню, якщо його вартість становить до 1250 </a:t>
            </a:r>
            <a:r>
              <a:rPr lang="uk-UA" dirty="0" smtClean="0"/>
              <a:t>прожиткових мінімумів. </a:t>
            </a:r>
            <a:endParaRPr lang="uk-UA" dirty="0"/>
          </a:p>
          <a:p>
            <a:pPr lvl="0"/>
            <a:endParaRPr lang="uk-UA" sz="28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889833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45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500" b="1" i="1" dirty="0" smtClean="0"/>
              <a:t>Правильна відповідь:</a:t>
            </a:r>
            <a:endParaRPr lang="uk-UA" sz="3500" dirty="0"/>
          </a:p>
          <a:p>
            <a:pPr marL="0" indent="0">
              <a:buNone/>
            </a:pPr>
            <a:r>
              <a:rPr lang="uk-UA" b="1" dirty="0" smtClean="0"/>
              <a:t>С</a:t>
            </a:r>
            <a:r>
              <a:rPr lang="uk-UA" b="1" dirty="0" smtClean="0"/>
              <a:t>.  </a:t>
            </a:r>
            <a:r>
              <a:rPr lang="uk-UA" dirty="0" smtClean="0"/>
              <a:t>Підлягає </a:t>
            </a:r>
            <a:r>
              <a:rPr lang="uk-UA" dirty="0"/>
              <a:t>декларуванню на весь час, доки це майно перебуває в його </a:t>
            </a:r>
            <a:r>
              <a:rPr lang="uk-UA" dirty="0" smtClean="0"/>
              <a:t>власності</a:t>
            </a:r>
            <a:r>
              <a:rPr lang="uk-UA" dirty="0"/>
              <a:t> </a:t>
            </a:r>
            <a:r>
              <a:rPr lang="uk-UA" dirty="0" smtClean="0"/>
              <a:t>(пп. б) п. 3 ст. 46 Закону «Про запобігання корупції».</a:t>
            </a:r>
            <a:endParaRPr lang="uk-UA" sz="28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889833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09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80920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600" b="1" dirty="0" smtClean="0"/>
              <a:t>3.  </a:t>
            </a:r>
            <a:r>
              <a:rPr lang="uk-UA" sz="3600" dirty="0" smtClean="0"/>
              <a:t>Суддю, який пішов у відставку у вересні 2016 року, </a:t>
            </a:r>
            <a:r>
              <a:rPr lang="uk-UA" sz="3600" dirty="0"/>
              <a:t>на День працівника суду </a:t>
            </a:r>
            <a:r>
              <a:rPr lang="uk-UA" sz="3600" dirty="0" smtClean="0"/>
              <a:t>нагородили </a:t>
            </a:r>
            <a:r>
              <a:rPr lang="uk-UA" sz="3600" dirty="0"/>
              <a:t>почесною відзнакою Національної школи суддів України.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3600" b="1" i="1" dirty="0"/>
              <a:t>Питання:</a:t>
            </a:r>
            <a:endParaRPr lang="uk-UA" sz="3600" dirty="0"/>
          </a:p>
          <a:p>
            <a:pPr marL="0" indent="0">
              <a:buNone/>
            </a:pPr>
            <a:r>
              <a:rPr lang="uk-UA" sz="3600" dirty="0"/>
              <a:t>Чи повинен суддя </a:t>
            </a:r>
            <a:r>
              <a:rPr lang="uk-UA" sz="3600" dirty="0" smtClean="0"/>
              <a:t> у відставці декларувати </a:t>
            </a:r>
            <a:r>
              <a:rPr lang="uk-UA" sz="3600" dirty="0"/>
              <a:t>винагороди (заохочення</a:t>
            </a:r>
            <a:r>
              <a:rPr lang="uk-UA" sz="3600" dirty="0" smtClean="0"/>
              <a:t>) в е-декларації за 2016 рік?</a:t>
            </a:r>
            <a:endParaRPr lang="uk-UA" sz="3600" dirty="0"/>
          </a:p>
          <a:p>
            <a:pPr marL="0" indent="0" algn="ctr">
              <a:buNone/>
            </a:pPr>
            <a:endParaRPr lang="uk-UA" sz="2600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889833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87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75252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5200" b="1" i="1" dirty="0"/>
              <a:t>Варіанти відповідей:</a:t>
            </a:r>
            <a:endParaRPr lang="uk-UA" sz="4800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uk-UA" sz="4800" b="1" dirty="0" smtClean="0"/>
              <a:t>А. </a:t>
            </a:r>
            <a:r>
              <a:rPr lang="uk-UA" sz="4800" dirty="0" smtClean="0"/>
              <a:t>Не </a:t>
            </a:r>
            <a:r>
              <a:rPr lang="uk-UA" sz="4800" dirty="0"/>
              <a:t>повинен </a:t>
            </a:r>
            <a:r>
              <a:rPr lang="uk-UA" sz="4800" dirty="0" smtClean="0"/>
              <a:t>декларувати.</a:t>
            </a:r>
            <a:endParaRPr lang="uk-UA" sz="4800" dirty="0"/>
          </a:p>
          <a:p>
            <a:pPr marL="0" indent="0">
              <a:buNone/>
            </a:pPr>
            <a:r>
              <a:rPr lang="uk-UA" sz="4800" b="1" dirty="0" smtClean="0"/>
              <a:t>В.</a:t>
            </a:r>
            <a:r>
              <a:rPr lang="uk-UA" sz="4800" dirty="0" smtClean="0"/>
              <a:t> Повинен </a:t>
            </a:r>
            <a:r>
              <a:rPr lang="uk-UA" sz="4800" dirty="0"/>
              <a:t>декларувати всі винагороди, які мають грошову цінність.</a:t>
            </a:r>
          </a:p>
          <a:p>
            <a:pPr marL="0" indent="0">
              <a:buNone/>
            </a:pPr>
            <a:r>
              <a:rPr lang="uk-UA" sz="4800" b="1" dirty="0" smtClean="0"/>
              <a:t>С.</a:t>
            </a:r>
            <a:r>
              <a:rPr lang="uk-UA" sz="4800" dirty="0" smtClean="0"/>
              <a:t> Повинен </a:t>
            </a:r>
            <a:r>
              <a:rPr lang="uk-UA" sz="4800" dirty="0"/>
              <a:t>декларувати, якщо їх вартість перевищує 4134 грн.</a:t>
            </a:r>
          </a:p>
          <a:p>
            <a:pPr marL="0" lvl="0" indent="0">
              <a:buNone/>
            </a:pPr>
            <a:r>
              <a:rPr lang="en-US" sz="4800" b="1" dirty="0" smtClean="0"/>
              <a:t>D.</a:t>
            </a:r>
            <a:r>
              <a:rPr lang="en-US" sz="4800" dirty="0" smtClean="0"/>
              <a:t> </a:t>
            </a:r>
            <a:r>
              <a:rPr lang="uk-UA" sz="4800" dirty="0" smtClean="0"/>
              <a:t>Повинен </a:t>
            </a:r>
            <a:r>
              <a:rPr lang="uk-UA" sz="4800" dirty="0"/>
              <a:t>декларувати, якщо їх вартість перевищує </a:t>
            </a:r>
            <a:r>
              <a:rPr lang="uk-UA" sz="4800" dirty="0" smtClean="0"/>
              <a:t>6890 </a:t>
            </a:r>
            <a:r>
              <a:rPr lang="uk-UA" sz="4800" dirty="0"/>
              <a:t>грн.</a:t>
            </a:r>
          </a:p>
          <a:p>
            <a:pPr marL="0" indent="0" algn="ctr">
              <a:buNone/>
            </a:pPr>
            <a:endParaRPr lang="ru-RU" sz="4500" b="1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889833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58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431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Шаповалова Ольга Анатоліївна</cp:lastModifiedBy>
  <cp:revision>90</cp:revision>
  <dcterms:modified xsi:type="dcterms:W3CDTF">2017-05-13T10:25:10Z</dcterms:modified>
</cp:coreProperties>
</file>